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ppt/tags/tag74.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5"/>
  </p:notesMasterIdLst>
  <p:sldIdLst>
    <p:sldId id="513" r:id="rId2"/>
    <p:sldId id="730" r:id="rId3"/>
    <p:sldId id="1070" r:id="rId4"/>
    <p:sldId id="1071" r:id="rId5"/>
    <p:sldId id="1053" r:id="rId6"/>
    <p:sldId id="1072" r:id="rId7"/>
    <p:sldId id="763" r:id="rId8"/>
    <p:sldId id="883" r:id="rId9"/>
    <p:sldId id="924" r:id="rId10"/>
    <p:sldId id="1055" r:id="rId11"/>
    <p:sldId id="1056" r:id="rId12"/>
    <p:sldId id="1057" r:id="rId13"/>
    <p:sldId id="1059" r:id="rId14"/>
    <p:sldId id="876" r:id="rId15"/>
    <p:sldId id="1058" r:id="rId16"/>
    <p:sldId id="759" r:id="rId17"/>
    <p:sldId id="788" r:id="rId18"/>
    <p:sldId id="790" r:id="rId19"/>
    <p:sldId id="927" r:id="rId20"/>
    <p:sldId id="928" r:id="rId21"/>
    <p:sldId id="929" r:id="rId22"/>
    <p:sldId id="886" r:id="rId23"/>
    <p:sldId id="792" r:id="rId24"/>
    <p:sldId id="881" r:id="rId25"/>
    <p:sldId id="930" r:id="rId26"/>
    <p:sldId id="795" r:id="rId27"/>
    <p:sldId id="959" r:id="rId28"/>
    <p:sldId id="931" r:id="rId29"/>
    <p:sldId id="812" r:id="rId30"/>
    <p:sldId id="960" r:id="rId31"/>
    <p:sldId id="808" r:id="rId32"/>
    <p:sldId id="961" r:id="rId33"/>
    <p:sldId id="932" r:id="rId34"/>
    <p:sldId id="919" r:id="rId35"/>
    <p:sldId id="933" r:id="rId36"/>
    <p:sldId id="962" r:id="rId37"/>
    <p:sldId id="963" r:id="rId38"/>
    <p:sldId id="920" r:id="rId39"/>
    <p:sldId id="1060" r:id="rId40"/>
    <p:sldId id="1061" r:id="rId41"/>
    <p:sldId id="771" r:id="rId42"/>
    <p:sldId id="865" r:id="rId43"/>
    <p:sldId id="934" r:id="rId44"/>
    <p:sldId id="935" r:id="rId45"/>
    <p:sldId id="964" r:id="rId46"/>
    <p:sldId id="936" r:id="rId47"/>
    <p:sldId id="937" r:id="rId48"/>
    <p:sldId id="938" r:id="rId49"/>
    <p:sldId id="939" r:id="rId50"/>
    <p:sldId id="940" r:id="rId51"/>
    <p:sldId id="941" r:id="rId52"/>
    <p:sldId id="945" r:id="rId53"/>
    <p:sldId id="942" r:id="rId54"/>
    <p:sldId id="965" r:id="rId55"/>
    <p:sldId id="1062" r:id="rId56"/>
    <p:sldId id="946" r:id="rId57"/>
    <p:sldId id="947" r:id="rId58"/>
    <p:sldId id="966" r:id="rId59"/>
    <p:sldId id="948" r:id="rId60"/>
    <p:sldId id="949" r:id="rId61"/>
    <p:sldId id="950" r:id="rId62"/>
    <p:sldId id="951" r:id="rId63"/>
    <p:sldId id="953" r:id="rId64"/>
    <p:sldId id="1063" r:id="rId65"/>
    <p:sldId id="954" r:id="rId66"/>
    <p:sldId id="955" r:id="rId67"/>
    <p:sldId id="956" r:id="rId68"/>
    <p:sldId id="957" r:id="rId69"/>
    <p:sldId id="1064" r:id="rId70"/>
    <p:sldId id="1065" r:id="rId71"/>
    <p:sldId id="958" r:id="rId72"/>
    <p:sldId id="874" r:id="rId73"/>
    <p:sldId id="291" r:id="rId74"/>
  </p:sldIdLst>
  <p:sldSz cx="9144000" cy="5143500" type="screen16x9"/>
  <p:notesSz cx="6858000" cy="9144000"/>
  <p:custDataLst>
    <p:tags r:id="rId7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019" autoAdjust="0"/>
    <p:restoredTop sz="86402" autoAdjust="0"/>
  </p:normalViewPr>
  <p:slideViewPr>
    <p:cSldViewPr snapToGrid="0" showGuides="1">
      <p:cViewPr>
        <p:scale>
          <a:sx n="240" d="100"/>
          <a:sy n="240" d="100"/>
        </p:scale>
        <p:origin x="-6216" y="-499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15</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PTPM and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PTPM and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9</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56028" y="4741653"/>
            <a:ext cx="2869498"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4.tiff"/><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7.gif"/><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9.tiff"/><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5" Type="http://schemas.openxmlformats.org/officeDocument/2006/relationships/image" Target="../media/image21.tiff"/><Relationship Id="rId4" Type="http://schemas.openxmlformats.org/officeDocument/2006/relationships/image" Target="../media/image20.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27.tiff"/><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29.tiff"/><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0.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33.tiff"/><Relationship Id="rId4" Type="http://schemas.openxmlformats.org/officeDocument/2006/relationships/image" Target="../media/image32.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34.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6.tiff"/><Relationship Id="rId4"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0.tiff"/><Relationship Id="rId4" Type="http://schemas.openxmlformats.org/officeDocument/2006/relationships/image" Target="../media/image39.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 Id="rId5" Type="http://schemas.openxmlformats.org/officeDocument/2006/relationships/image" Target="../media/image42.png"/><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43.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 Id="rId5" Type="http://schemas.openxmlformats.org/officeDocument/2006/relationships/image" Target="../media/image45.tiff"/><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6.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7.tif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4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0.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a:t>
            </a:r>
            <a:r>
              <a:rPr lang="en-CA"/>
              <a:t>#</a:t>
            </a:r>
            <a:r>
              <a:rPr lang="en-CA">
                <a:solidFill>
                  <a:schemeClr val="tx1"/>
                </a:solidFill>
              </a:rPr>
              <a:t>14</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2797924476"/>
              </p:ext>
            </p:extLst>
          </p:nvPr>
        </p:nvGraphicFramePr>
        <p:xfrm>
          <a:off x="106756" y="1279280"/>
          <a:ext cx="8595235" cy="2386965"/>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Packet Tracer Physical Mode Activity</a:t>
                      </a:r>
                    </a:p>
                  </a:txBody>
                  <a:tcPr marL="9525" marR="9525" marT="9525" marB="0" anchor="b"/>
                </a:tc>
                <a:tc>
                  <a:txBody>
                    <a:bodyPr/>
                    <a:lstStyle/>
                    <a:p>
                      <a:r>
                        <a:rPr lang="en-US" dirty="0"/>
                        <a:t>These activities are completed using Packet Tracer in Physical Mode. </a:t>
                      </a:r>
                    </a:p>
                  </a:txBody>
                  <a:tcPr/>
                </a:tc>
                <a:extLst>
                  <a:ext uri="{0D108BD9-81ED-4DB2-BD59-A6C34878D82A}">
                    <a16:rowId xmlns:a16="http://schemas.microsoft.com/office/drawing/2014/main" val="550995017"/>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809820"/>
          </a:xfrm>
        </p:spPr>
        <p:txBody>
          <a:bodyPr/>
          <a:lstStyle/>
          <a:p>
            <a:r>
              <a:rPr lang="en-US" altLang="en-US" sz="1600" dirty="0"/>
              <a:t>The Command Structure</a:t>
            </a:r>
            <a:br>
              <a:rPr lang="en-US" altLang="en-US" dirty="0"/>
            </a:br>
            <a:r>
              <a:rPr lang="en-US" altLang="en-US" dirty="0"/>
              <a:t>Packet Tracer - Navigate the IOS by Using Tera Term for Console Connectivity – Physical Mode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928692"/>
            <a:ext cx="8649325" cy="2628317"/>
          </a:xfrm>
        </p:spPr>
        <p:txBody>
          <a:bodyPr/>
          <a:lstStyle/>
          <a:p>
            <a:pPr marL="0" indent="0">
              <a:buNone/>
            </a:pPr>
            <a:endParaRPr lang="en-US" dirty="0"/>
          </a:p>
          <a:p>
            <a:pPr marL="0" indent="0">
              <a:buNone/>
            </a:pPr>
            <a:r>
              <a:rPr lang="en-US" dirty="0"/>
              <a:t>In both the Packet Tracer Physical Mode activity and in the Lab, you will complete the following objectives:</a:t>
            </a:r>
          </a:p>
          <a:p>
            <a:r>
              <a:rPr lang="en-US" dirty="0"/>
              <a:t>Access a Cisco Switch through the Serial Console Port</a:t>
            </a:r>
          </a:p>
          <a:p>
            <a:r>
              <a:rPr lang="en-US" dirty="0"/>
              <a:t>Display and Configure Basic Device Settings</a:t>
            </a:r>
          </a:p>
          <a:p>
            <a:r>
              <a:rPr lang="en-US" dirty="0"/>
              <a:t>Access a Cisco Router Using a Mini-USB Console Cable (Note: This objective is optional in the Lab.)</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Packet Tracer Physical Mode Activities</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These activities are completed using Packet Tracer in Physical Mode. </a:t>
            </a:r>
          </a:p>
          <a:p>
            <a:pPr>
              <a:spcBef>
                <a:spcPct val="30000"/>
              </a:spcBef>
              <a:buFont typeface="Arial" panose="020B0604020202020204" pitchFamily="34" charset="0"/>
              <a:buChar char="•"/>
            </a:pPr>
            <a:r>
              <a:rPr lang="en-US" dirty="0"/>
              <a:t>They are designed to emulate the corresponding Labs. </a:t>
            </a:r>
          </a:p>
          <a:p>
            <a:pPr>
              <a:spcBef>
                <a:spcPct val="30000"/>
              </a:spcBef>
              <a:buFont typeface="Arial" panose="020B0604020202020204" pitchFamily="34" charset="0"/>
              <a:buChar char="•"/>
            </a:pPr>
            <a:r>
              <a:rPr lang="en-US" dirty="0"/>
              <a:t>They can be used instead of the lab when access to physical equipment is not possible. </a:t>
            </a:r>
          </a:p>
          <a:p>
            <a:pPr>
              <a:spcBef>
                <a:spcPct val="30000"/>
              </a:spcBef>
              <a:buFont typeface="Arial" panose="020B0604020202020204" pitchFamily="34" charset="0"/>
              <a:buChar char="•"/>
            </a:pPr>
            <a:r>
              <a:rPr lang="en-US" dirty="0"/>
              <a:t>Packet Tracer Physical Mode activities may not have as much scaffolding as the PT activities that immediately precede them.</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521439"/>
          </a:xfrm>
        </p:spPr>
        <p:txBody>
          <a:bodyPr/>
          <a:lstStyle/>
          <a:p>
            <a:r>
              <a:rPr lang="en-US" altLang="en-US" sz="1600" dirty="0"/>
              <a:t>Module Practice and Quiz</a:t>
            </a:r>
            <a:br>
              <a:rPr lang="en-US" altLang="en-US" dirty="0"/>
            </a:br>
            <a:r>
              <a:rPr lang="en-US" altLang="en-US" dirty="0"/>
              <a:t>Packet Tracer - Basic Switch and End Device Configuration – Physical Mode</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902618"/>
            <a:ext cx="8649325" cy="2338969"/>
          </a:xfrm>
        </p:spPr>
        <p:txBody>
          <a:bodyPr/>
          <a:lstStyle/>
          <a:p>
            <a:pPr marL="0" indent="0">
              <a:buNone/>
            </a:pPr>
            <a:r>
              <a:rPr lang="en-US" dirty="0"/>
              <a:t>In both the Packet Tracer Physical Mode activity and in the Lab, you will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706332027"/>
              </p:ext>
            </p:extLst>
          </p:nvPr>
        </p:nvGraphicFramePr>
        <p:xfrm>
          <a:off x="455999" y="1147358"/>
          <a:ext cx="8229418" cy="35115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 - Navigate the IOS Using a Terminal Client for Console Connectivity - Physical Mode</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85923859"/>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693891674"/>
              </p:ext>
            </p:extLst>
          </p:nvPr>
        </p:nvGraphicFramePr>
        <p:xfrm>
          <a:off x="455999" y="1147358"/>
          <a:ext cx="8229418" cy="316078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 - Basic Switch and End Device Configuration -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85B"/>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2109380776"/>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2.9.4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85B"/>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1014594708"/>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8475</TotalTime>
  <Words>6657</Words>
  <Application>Microsoft Office PowerPoint</Application>
  <PresentationFormat>On-screen Show (16:9)</PresentationFormat>
  <Paragraphs>911</Paragraphs>
  <Slides>73</Slides>
  <Notes>71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CiscoSans</vt:lpstr>
      <vt:lpstr>CiscoSans ExtraLight</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Packet Tracer Physical Mode Activities</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Packet Tracer - Navigate the IOS by Using Tera Term for Console Connectivity – Physical Mode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Packet Tracer - Basic Switch and End Device Configuration – Physical Mode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228</cp:revision>
  <dcterms:created xsi:type="dcterms:W3CDTF">2019-10-18T06:21:22Z</dcterms:created>
  <dcterms:modified xsi:type="dcterms:W3CDTF">2021-01-29T13:01:53Z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